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8" y="4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Worksheet%20in%20NIH%20Career%20Development%20and%20Early%20Stage%20Investigator%20Awards%20(May%202016)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2065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title>
    <c:autoTitleDeleted val="0"/>
    <c:view3D>
      <c:rotX val="40"/>
      <c:rotY val="34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80535279805353"/>
          <c:y val="0.26666666666666683"/>
          <c:w val="0.451338199513382"/>
          <c:h val="0.5166666666666665"/>
        </c:manualLayout>
      </c:layout>
      <c:pie3DChart>
        <c:varyColors val="1"/>
        <c:ser>
          <c:idx val="0"/>
          <c:order val="0"/>
          <c:tx>
            <c:strRef>
              <c:f>'[Worksheet in NIH Career Development and Early Stage Investigator Awards (May 2016)]Sheet1'!$B$1</c:f>
              <c:strCache>
                <c:ptCount val="1"/>
              </c:strCache>
            </c:strRef>
          </c:tx>
          <c:spPr>
            <a:solidFill>
              <a:schemeClr val="accent1"/>
            </a:solidFill>
            <a:ln w="28209">
              <a:noFill/>
            </a:ln>
          </c:spPr>
          <c:explosion val="25"/>
          <c:dPt>
            <c:idx val="0"/>
            <c:bubble3D val="0"/>
            <c:spPr>
              <a:gradFill rotWithShape="0">
                <a:gsLst>
                  <a:gs pos="0">
                    <a:srgbClr val="0000FF"/>
                  </a:gs>
                  <a:gs pos="50000">
                    <a:srgbClr val="0000FF">
                      <a:gamma/>
                      <a:shade val="46275"/>
                      <a:invGamma/>
                    </a:srgbClr>
                  </a:gs>
                  <a:gs pos="100000">
                    <a:srgbClr val="0000FF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1-1BAF-4129-BA0D-A05BA661654C}"/>
              </c:ext>
            </c:extLst>
          </c:dPt>
          <c:dPt>
            <c:idx val="1"/>
            <c:bubble3D val="0"/>
            <c:spPr>
              <a:gradFill rotWithShape="0">
                <a:gsLst>
                  <a:gs pos="0">
                    <a:srgbClr val="333399"/>
                  </a:gs>
                  <a:gs pos="50000">
                    <a:srgbClr val="333399">
                      <a:gamma/>
                      <a:shade val="46275"/>
                      <a:invGamma/>
                    </a:srgbClr>
                  </a:gs>
                  <a:gs pos="100000">
                    <a:srgbClr val="333399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3-1BAF-4129-BA0D-A05BA661654C}"/>
              </c:ext>
            </c:extLst>
          </c:dPt>
          <c:dPt>
            <c:idx val="2"/>
            <c:bubble3D val="0"/>
            <c:spPr>
              <a:gradFill rotWithShape="0">
                <a:gsLst>
                  <a:gs pos="0">
                    <a:srgbClr val="009999"/>
                  </a:gs>
                  <a:gs pos="50000">
                    <a:srgbClr val="009999">
                      <a:gamma/>
                      <a:shade val="46275"/>
                      <a:invGamma/>
                    </a:srgbClr>
                  </a:gs>
                  <a:gs pos="100000">
                    <a:srgbClr val="009999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5-1BAF-4129-BA0D-A05BA661654C}"/>
              </c:ext>
            </c:extLst>
          </c:dPt>
          <c:dPt>
            <c:idx val="3"/>
            <c:bubble3D val="0"/>
            <c:spPr>
              <a:gradFill rotWithShape="0">
                <a:gsLst>
                  <a:gs pos="0">
                    <a:srgbClr val="99CC00"/>
                  </a:gs>
                  <a:gs pos="50000">
                    <a:srgbClr val="99CC00">
                      <a:gamma/>
                      <a:shade val="46275"/>
                      <a:invGamma/>
                    </a:srgbClr>
                  </a:gs>
                  <a:gs pos="100000">
                    <a:srgbClr val="99CC00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7-1BAF-4129-BA0D-A05BA661654C}"/>
              </c:ext>
            </c:extLst>
          </c:dPt>
          <c:dPt>
            <c:idx val="4"/>
            <c:bubble3D val="0"/>
            <c:spPr>
              <a:gradFill rotWithShape="0">
                <a:gsLst>
                  <a:gs pos="0">
                    <a:srgbClr val="808080"/>
                  </a:gs>
                  <a:gs pos="50000">
                    <a:srgbClr val="808080">
                      <a:gamma/>
                      <a:shade val="46275"/>
                      <a:invGamma/>
                    </a:srgbClr>
                  </a:gs>
                  <a:gs pos="100000">
                    <a:srgbClr val="808080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9-1BAF-4129-BA0D-A05BA661654C}"/>
              </c:ext>
            </c:extLst>
          </c:dPt>
          <c:dPt>
            <c:idx val="5"/>
            <c:bubble3D val="0"/>
            <c:spPr>
              <a:gradFill rotWithShape="0">
                <a:gsLst>
                  <a:gs pos="0">
                    <a:srgbClr val="000000"/>
                  </a:gs>
                  <a:gs pos="50000">
                    <a:srgbClr val="000000">
                      <a:gamma/>
                      <a:tint val="0"/>
                      <a:invGamma/>
                    </a:srgbClr>
                  </a:gs>
                  <a:gs pos="100000">
                    <a:srgbClr val="000000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B-1BAF-4129-BA0D-A05BA661654C}"/>
              </c:ext>
            </c:extLst>
          </c:dPt>
          <c:dPt>
            <c:idx val="6"/>
            <c:bubble3D val="0"/>
            <c:spPr>
              <a:gradFill rotWithShape="0">
                <a:gsLst>
                  <a:gs pos="0">
                    <a:srgbClr val="0066CC"/>
                  </a:gs>
                  <a:gs pos="50000">
                    <a:srgbClr val="0066CC">
                      <a:gamma/>
                      <a:shade val="46275"/>
                      <a:invGamma/>
                    </a:srgbClr>
                  </a:gs>
                  <a:gs pos="100000">
                    <a:srgbClr val="0066CC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D-1BAF-4129-BA0D-A05BA661654C}"/>
              </c:ext>
            </c:extLst>
          </c:dPt>
          <c:dPt>
            <c:idx val="7"/>
            <c:bubble3D val="0"/>
            <c:spPr>
              <a:gradFill rotWithShape="0">
                <a:gsLst>
                  <a:gs pos="0">
                    <a:srgbClr val="CCCCFF"/>
                  </a:gs>
                  <a:gs pos="50000">
                    <a:srgbClr val="CCCCFF">
                      <a:gamma/>
                      <a:shade val="46275"/>
                      <a:invGamma/>
                    </a:srgbClr>
                  </a:gs>
                  <a:gs pos="100000">
                    <a:srgbClr val="CCCCFF"/>
                  </a:gs>
                </a:gsLst>
                <a:lin ang="5400000" scaled="1"/>
              </a:gradFill>
              <a:ln w="28209">
                <a:noFill/>
              </a:ln>
            </c:spPr>
            <c:extLst>
              <c:ext xmlns:c16="http://schemas.microsoft.com/office/drawing/2014/chart" uri="{C3380CC4-5D6E-409C-BE32-E72D297353CC}">
                <c16:uniqueId val="{0000000F-1BAF-4129-BA0D-A05BA661654C}"/>
              </c:ext>
            </c:extLst>
          </c:dPt>
          <c:dPt>
            <c:idx val="8"/>
            <c:bubble3D val="0"/>
            <c:extLst>
              <c:ext xmlns:c16="http://schemas.microsoft.com/office/drawing/2014/chart" uri="{C3380CC4-5D6E-409C-BE32-E72D297353CC}">
                <c16:uniqueId val="{00000010-1BAF-4129-BA0D-A05BA661654C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>
                        <a:solidFill>
                          <a:schemeClr val="bg1"/>
                        </a:solidFill>
                      </a:rPr>
                      <a:t>Research Project Grants:
55.8%</a:t>
                    </a:r>
                    <a:endParaRPr lang="en-US" dirty="0">
                      <a:solidFill>
                        <a:schemeClr val="bg1"/>
                      </a:solidFill>
                    </a:endParaRPr>
                  </a:p>
                </c:rich>
              </c:tx>
              <c:spPr>
                <a:noFill/>
                <a:ln w="28209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BAF-4129-BA0D-A05BA661654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/>
                      <a:t>Intramural Research:
11.0%</a:t>
                    </a:r>
                    <a:endParaRPr lang="en-US"/>
                  </a:p>
                </c:rich>
              </c:tx>
              <c:spPr>
                <a:noFill/>
                <a:ln w="28209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BAF-4129-BA0D-A05BA661654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/>
                      <a:t>R&amp;D Contracts:
9.0%</a:t>
                    </a:r>
                    <a:endParaRPr lang="en-US"/>
                  </a:p>
                </c:rich>
              </c:tx>
              <c:spPr>
                <a:noFill/>
                <a:ln w="28209">
                  <a:noFill/>
                </a:ln>
              </c:spPr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BAF-4129-BA0D-A05BA661654C}"/>
                </c:ext>
              </c:extLst>
            </c:dLbl>
            <c:dLbl>
              <c:idx val="3"/>
              <c:layout>
                <c:manualLayout>
                  <c:x val="-1.4622602831580345E-2"/>
                  <c:y val="-1.4004637095585278E-3"/>
                </c:manualLayout>
              </c:layout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/>
                      <a:t>Research Centers:
7.3%</a:t>
                    </a:r>
                    <a:endParaRPr lang="en-US" dirty="0"/>
                  </a:p>
                </c:rich>
              </c:tx>
              <c:spPr>
                <a:noFill/>
                <a:ln w="282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BAF-4129-BA0D-A05BA661654C}"/>
                </c:ext>
              </c:extLst>
            </c:dLbl>
            <c:dLbl>
              <c:idx val="4"/>
              <c:layout>
                <c:manualLayout>
                  <c:x val="-4.187922677548514E-2"/>
                  <c:y val="1.5905731608781119E-2"/>
                </c:manualLayout>
              </c:layout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>
                        <a:solidFill>
                          <a:srgbClr val="00B050"/>
                        </a:solidFill>
                      </a:rPr>
                      <a:t>Career Dev. 2.0%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 w="282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BAF-4129-BA0D-A05BA661654C}"/>
                </c:ext>
              </c:extLst>
            </c:dLbl>
            <c:dLbl>
              <c:idx val="5"/>
              <c:layout>
                <c:manualLayout>
                  <c:x val="-7.6582102419679249E-2"/>
                  <c:y val="-2.7567281606638749E-2"/>
                </c:manualLayout>
              </c:layout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/>
                      <a:t>Other Research:
4.4%</a:t>
                    </a:r>
                    <a:endParaRPr lang="en-US" dirty="0"/>
                  </a:p>
                </c:rich>
              </c:tx>
              <c:spPr>
                <a:noFill/>
                <a:ln w="282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BAF-4129-BA0D-A05BA661654C}"/>
                </c:ext>
              </c:extLst>
            </c:dLbl>
            <c:dLbl>
              <c:idx val="6"/>
              <c:layout>
                <c:manualLayout>
                  <c:x val="-3.5067034503898663E-2"/>
                  <c:y val="-9.3092328277825653E-2"/>
                </c:manualLayout>
              </c:layout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/>
                      <a:t>All Other:
3.0%</a:t>
                    </a:r>
                    <a:endParaRPr lang="en-US" dirty="0"/>
                  </a:p>
                </c:rich>
              </c:tx>
              <c:spPr>
                <a:noFill/>
                <a:ln w="282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BAF-4129-BA0D-A05BA661654C}"/>
                </c:ext>
              </c:extLst>
            </c:dLbl>
            <c:dLbl>
              <c:idx val="7"/>
              <c:layout>
                <c:manualLayout>
                  <c:x val="5.7597486445581207E-2"/>
                  <c:y val="-8.9334688115742356E-2"/>
                </c:manualLayout>
              </c:layout>
              <c:spPr>
                <a:noFill/>
                <a:ln w="28209">
                  <a:noFill/>
                </a:ln>
              </c:spPr>
              <c:txPr>
                <a:bodyPr/>
                <a:lstStyle/>
                <a:p>
                  <a:pPr>
                    <a:defRPr sz="1555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BAF-4129-BA0D-A05BA661654C}"/>
                </c:ext>
              </c:extLst>
            </c:dLbl>
            <c:dLbl>
              <c:idx val="8"/>
              <c:layout>
                <c:manualLayout>
                  <c:x val="0.15735778369797038"/>
                  <c:y val="-9.4622646040224759E-2"/>
                </c:manualLayout>
              </c:layout>
              <c:tx>
                <c:rich>
                  <a:bodyPr/>
                  <a:lstStyle/>
                  <a:p>
                    <a:pPr>
                      <a:defRPr sz="1555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i="0" dirty="0">
                        <a:solidFill>
                          <a:srgbClr val="00B050"/>
                        </a:solidFill>
                      </a:rPr>
                      <a:t>Research Training:
2.5%</a:t>
                    </a:r>
                    <a:endParaRPr lang="en-US" dirty="0">
                      <a:solidFill>
                        <a:srgbClr val="00B050"/>
                      </a:solidFill>
                    </a:endParaRPr>
                  </a:p>
                </c:rich>
              </c:tx>
              <c:spPr>
                <a:noFill/>
                <a:ln w="28209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BAF-4129-BA0D-A05BA661654C}"/>
                </c:ext>
              </c:extLst>
            </c:dLbl>
            <c:spPr>
              <a:noFill/>
              <a:ln w="2820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555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'[Worksheet in NIH Career Development and Early Stage Investigator Awards (May 2016)]Sheet1'!$A$2:$A$10</c:f>
              <c:strCache>
                <c:ptCount val="9"/>
                <c:pt idx="0">
                  <c:v>Research Project Grants:</c:v>
                </c:pt>
                <c:pt idx="1">
                  <c:v>Intramural Research:</c:v>
                </c:pt>
                <c:pt idx="2">
                  <c:v>R&amp;D Contracts:</c:v>
                </c:pt>
                <c:pt idx="3">
                  <c:v>Research Centers:</c:v>
                </c:pt>
                <c:pt idx="4">
                  <c:v>Career Develop,ment</c:v>
                </c:pt>
                <c:pt idx="5">
                  <c:v>Other Research:</c:v>
                </c:pt>
                <c:pt idx="6">
                  <c:v>All Other:</c:v>
                </c:pt>
                <c:pt idx="7">
                  <c:v>Research Mgmt &amp; Support:</c:v>
                </c:pt>
                <c:pt idx="8">
                  <c:v>Research Training:</c:v>
                </c:pt>
              </c:strCache>
            </c:strRef>
          </c:cat>
          <c:val>
            <c:numRef>
              <c:f>'[Worksheet in NIH Career Development and Early Stage Investigator Awards (May 2016)]Sheet1'!$B$2:$B$10</c:f>
              <c:numCache>
                <c:formatCode>0.0%</c:formatCode>
                <c:ptCount val="9"/>
                <c:pt idx="0">
                  <c:v>0.53</c:v>
                </c:pt>
                <c:pt idx="1">
                  <c:v>0.1</c:v>
                </c:pt>
                <c:pt idx="2">
                  <c:v>0.11</c:v>
                </c:pt>
                <c:pt idx="3">
                  <c:v>0.1</c:v>
                </c:pt>
                <c:pt idx="4">
                  <c:v>2.5000000000000001E-2</c:v>
                </c:pt>
                <c:pt idx="5">
                  <c:v>3.5000000000000003E-2</c:v>
                </c:pt>
                <c:pt idx="6">
                  <c:v>0.02</c:v>
                </c:pt>
                <c:pt idx="7">
                  <c:v>0.05</c:v>
                </c:pt>
                <c:pt idx="8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BAF-4129-BA0D-A05BA6616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1720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11024-5B44-47EF-911B-C3971F7C4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F99456-AF5C-4BFC-B77E-73EF4D87C3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2C9C7C-0658-47B5-AA6D-B12300F52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3C0EA5-A9EA-4292-97EF-FC92439371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31F9AE-87B8-419D-AFE3-DBF706D42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C899E-0563-4F3A-9C4A-FB362EB6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5BBCEC-432F-46E3-82B0-B0BD3A2665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BFAC3-C270-470F-B01C-63CC48A5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DBE0B2-F62F-4EBF-9993-8303F0416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92239-3CC3-4721-8E46-CA0DC82969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95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1E48B6-68C5-490D-A109-B7BA4F0CB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2C5B9B-3B2A-4415-8765-BAF03EA63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E1EF8-209A-4EFA-B209-059813F87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2F4E0-2491-48BE-AB7E-2DD8386A3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C407D-9A9D-417C-B866-CA24E9FD1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010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2403F-F5F6-4288-AE7F-722D463E9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3680EA-A2C4-44F7-ADD1-9994404F0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5B022-2DC3-4B7D-AA74-D84C5674B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7C87A-F911-4F74-9A47-103BED320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DC7E30-7CE4-42FB-AE56-DE97F9CF9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731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823A2-3D28-4D16-B421-1BF4F20C8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B696-A18E-4BF6-AC73-941B4318A0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E9B23-3A26-4F9E-94DF-09F05CD2CD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D403F3-0F27-4AFD-B7E4-B2FFA0B1C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979045-55C9-4BFB-B433-CDA5ED60B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86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F1D1A3-AFA4-42D4-BF6F-066488334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149475-CA40-4582-A8AA-12EF8AD289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143249-F4B5-4612-AF48-0513FAE1DC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F1AB8F-0F8A-405E-B8AE-30495F27E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452162-E087-404F-BDE3-50935A9A3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69C630-7B72-4A70-8211-04E3BE799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811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5CE17-13C0-459E-A1D7-0FA5C83FF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767DC7-0E9C-4B57-9469-AC8935E6E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6DD1C-7FFA-44A5-81AB-46A6B7049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7525FB-1E3D-484E-A756-6E1E779420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062D20-C9A5-4F8C-82F3-416973F62B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2D9C40-4D24-4D8B-8A70-EB1F90570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E91AAE-D5A3-4C84-973A-BA4802E51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4E61FDA-5B3B-4D7F-AE96-5F7E55820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794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24DC-D2CD-4E3D-B2C8-427FE4BDC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F7B79-49D2-49AD-9E5B-0FCCFB392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B1B74B-2EB9-4A25-84A7-790F81F1D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CFA4DB-7B88-48ED-8A11-63C623AD7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195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15C3CE-71DA-4886-B5DD-7A100D6D7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652CE6-4DB1-4909-AFDA-D18DFD709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1935D0-665F-4BD5-8EAF-8082FE84A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169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3B075-EF28-4509-8E88-CD0DD574E3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5EBF5F-474F-4D87-96DF-690406322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AD258-B2F0-4FDE-90BC-58B467CC41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F0B567-8322-4797-B5AF-CE21E92A8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613DF5-B80B-4BB9-AD7F-9818DC89A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5257EE-FCFE-4636-9B64-FA47306D8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71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906FD-BDEE-40C2-B9C1-A6C6A9F47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E11C2A-5F59-4848-B6EA-68F3CA2C3C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0A4C3C-9FD5-48F6-9F0C-EF65AD7B9C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6DE961-976C-4CAC-B531-57712F8B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62380E-B618-475A-A149-554580750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3BE8BB-12F7-4C36-83F6-F684D2A43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118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E3674E-6115-47B8-8CEE-11D1C44D3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77890-185A-4C3D-8331-3BACF923E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00405-F6E0-438A-8126-6BD7CE4304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093CD-ACD7-4D3C-8EEC-C5251F42A3AC}" type="datetimeFigureOut">
              <a:rPr lang="en-US" smtClean="0"/>
              <a:t>16-Jun-19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1F77C-46D1-4250-9AF6-653712468A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586F4-FB37-45F1-8A2D-A5E0C0EB85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DCED7-8C80-4DCA-8D41-BE4C949BC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66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 title="FY 2017 Operating Budget Chart">
            <a:extLst>
              <a:ext uri="{FF2B5EF4-FFF2-40B4-BE49-F238E27FC236}">
                <a16:creationId xmlns:a16="http://schemas.microsoft.com/office/drawing/2014/main" id="{13F51887-ECF1-4DB9-BC51-BADE15EBA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9680545"/>
              </p:ext>
            </p:extLst>
          </p:nvPr>
        </p:nvGraphicFramePr>
        <p:xfrm>
          <a:off x="-301883" y="1138093"/>
          <a:ext cx="8548224" cy="53032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8DA8E-3500-47DE-9B3A-FFAFE6FFA753}"/>
              </a:ext>
            </a:extLst>
          </p:cNvPr>
          <p:cNvSpPr>
            <a:spLocks noGrp="1"/>
          </p:cNvSpPr>
          <p:nvPr/>
        </p:nvSpPr>
        <p:spPr bwMode="auto">
          <a:xfrm>
            <a:off x="6352058" y="1161336"/>
            <a:ext cx="5839942" cy="445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600"/>
              </a:spcBef>
              <a:spcAft>
                <a:spcPts val="600"/>
              </a:spcAft>
              <a:buClr>
                <a:srgbClr val="20558A"/>
              </a:buClr>
              <a:buFont typeface="Wingdings" charset="2"/>
              <a:buChar char="§"/>
              <a:tabLst>
                <a:tab pos="0" algn="l"/>
              </a:tabLst>
            </a:pPr>
            <a:r>
              <a:rPr lang="en-US" altLang="en-US" sz="22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F30: </a:t>
            </a:r>
            <a:r>
              <a:rPr lang="en-US" altLang="en-US" sz="22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Supports </a:t>
            </a:r>
            <a:r>
              <a:rPr lang="en-US" altLang="en-US" sz="2200" b="0" dirty="0" err="1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predoc</a:t>
            </a:r>
            <a:r>
              <a:rPr lang="en-US" altLang="en-US" sz="22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fellows during clinical and graduate training leading to a combined doctoral degree, e.g., MD/PhD, DDS/PhD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0558A"/>
              </a:buClr>
              <a:buSzPct val="60000"/>
              <a:buFont typeface="Wingdings" charset="2"/>
              <a:buChar char="q"/>
              <a:tabLst>
                <a:tab pos="0" algn="l"/>
              </a:tabLst>
            </a:pPr>
            <a:r>
              <a:rPr lang="en-US" altLang="en-US" sz="1800" dirty="0">
                <a:latin typeface="Calibri" charset="0"/>
                <a:ea typeface="Calibri" charset="0"/>
                <a:cs typeface="Calibri" charset="0"/>
              </a:rPr>
              <a:t>Matriculated no more than </a:t>
            </a:r>
            <a:r>
              <a:rPr lang="en-US" altLang="en-US" sz="1800" b="1" i="1" dirty="0">
                <a:latin typeface="Calibri" charset="0"/>
                <a:ea typeface="Calibri" charset="0"/>
                <a:cs typeface="Calibri" charset="0"/>
              </a:rPr>
              <a:t>48 months </a:t>
            </a:r>
            <a:r>
              <a:rPr lang="en-US" altLang="en-US" sz="1800" dirty="0">
                <a:latin typeface="Calibri" charset="0"/>
                <a:ea typeface="Calibri" charset="0"/>
                <a:cs typeface="Calibri" charset="0"/>
              </a:rPr>
              <a:t>prior to initial application, and must have identified a dissertation project and sponsor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20558A"/>
              </a:buClr>
              <a:buSzPct val="60000"/>
              <a:buFont typeface="Wingdings" charset="2"/>
              <a:buChar char="q"/>
              <a:tabLst>
                <a:tab pos="0" algn="l"/>
              </a:tabLst>
            </a:pPr>
            <a:r>
              <a:rPr lang="en-US" altLang="en-US" sz="1800" b="1" i="1" dirty="0">
                <a:latin typeface="Calibri" charset="0"/>
                <a:ea typeface="Calibri" charset="0"/>
                <a:cs typeface="Calibri" charset="0"/>
              </a:rPr>
              <a:t>At least 50% </a:t>
            </a:r>
            <a:r>
              <a:rPr lang="en-US" altLang="en-US" sz="1800" dirty="0">
                <a:latin typeface="Calibri" charset="0"/>
                <a:ea typeface="Calibri" charset="0"/>
                <a:cs typeface="Calibri" charset="0"/>
              </a:rPr>
              <a:t>of the award period must be devoted to full-time graduate research training leading to the research doctoral degree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20558A"/>
              </a:buClr>
              <a:buFont typeface="Wingdings" charset="2"/>
              <a:buChar char="§"/>
              <a:tabLst>
                <a:tab pos="0" algn="l"/>
              </a:tabLst>
            </a:pPr>
            <a:r>
              <a:rPr lang="en-US" altLang="en-US" sz="22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F31:</a:t>
            </a:r>
            <a:r>
              <a:rPr lang="en-US" altLang="en-US" sz="220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altLang="en-US" sz="22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Supports promising research doctoral candidates who have identified a mentor and will be performing dissertation research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rgbClr val="20558A"/>
              </a:buClr>
              <a:buFont typeface="Wingdings" charset="2"/>
              <a:buChar char="§"/>
              <a:tabLst>
                <a:tab pos="0" algn="l"/>
              </a:tabLst>
            </a:pPr>
            <a:r>
              <a:rPr lang="en-US" altLang="en-US" sz="2200" i="1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Diversity F31 program: </a:t>
            </a:r>
            <a:r>
              <a:rPr lang="en-US" altLang="en-US" sz="2200" b="0" dirty="0">
                <a:solidFill>
                  <a:schemeClr val="tx1"/>
                </a:solidFill>
                <a:latin typeface="Calibri" charset="0"/>
                <a:ea typeface="Calibri" charset="0"/>
                <a:cs typeface="Calibri" charset="0"/>
              </a:rPr>
              <a:t>supports individuals from groups underrepresented in the biomedical or behavioral sciences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C722128C-F06F-4388-B380-D4D69323E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5468" y="8665"/>
            <a:ext cx="10515600" cy="1325563"/>
          </a:xfrm>
        </p:spPr>
        <p:txBody>
          <a:bodyPr/>
          <a:lstStyle/>
          <a:p>
            <a:pPr algn="ctr"/>
            <a:r>
              <a:rPr lang="en-US">
                <a:solidFill>
                  <a:srgbClr val="20558A"/>
                </a:solidFill>
                <a:latin typeface="Calibri" charset="0"/>
                <a:ea typeface="Calibri" charset="0"/>
                <a:cs typeface="Calibri" charset="0"/>
              </a:rPr>
              <a:t>Individual NRSA: Predoctoral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8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55968-D333-4C1D-9442-74AF1640B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0558A"/>
                </a:solidFill>
                <a:latin typeface="Calibri" charset="0"/>
                <a:ea typeface="Calibri" charset="0"/>
                <a:cs typeface="Calibri" charset="0"/>
              </a:rPr>
              <a:t>F31 Fellowship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F5ADE-39A1-425E-8B6C-A750B0BEDC1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Complete tuition coverage and NIH stipend.</a:t>
            </a:r>
          </a:p>
          <a:p>
            <a:endParaRPr lang="en-US" dirty="0"/>
          </a:p>
          <a:p>
            <a:r>
              <a:rPr lang="en-US" dirty="0"/>
              <a:t>Leadership opportunity.</a:t>
            </a:r>
          </a:p>
          <a:p>
            <a:endParaRPr lang="en-US" dirty="0"/>
          </a:p>
          <a:p>
            <a:r>
              <a:rPr lang="en-US" dirty="0"/>
              <a:t>Exposure for post-doctoral positions .</a:t>
            </a:r>
          </a:p>
          <a:p>
            <a:endParaRPr lang="en-US" dirty="0"/>
          </a:p>
          <a:p>
            <a:r>
              <a:rPr lang="en-US" dirty="0"/>
              <a:t>Discretionary funds to help supplement your work.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D766B4-A920-4A7B-8D90-4EBA86E41C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9063" y="490066"/>
            <a:ext cx="5532896" cy="587786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74D7885-A981-4407-8655-5013D5729A46}"/>
              </a:ext>
            </a:extLst>
          </p:cNvPr>
          <p:cNvSpPr/>
          <p:nvPr/>
        </p:nvSpPr>
        <p:spPr>
          <a:xfrm>
            <a:off x="6408549" y="581186"/>
            <a:ext cx="495946" cy="201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147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162</Words>
  <Application>Microsoft Office PowerPoint</Application>
  <PresentationFormat>Widescreen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Office Theme</vt:lpstr>
      <vt:lpstr>Individual NRSA: Predoctoral</vt:lpstr>
      <vt:lpstr>F31 Fellowship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Individual NRSA: Predoctoral</dc:title>
  <dc:creator>Alexander Sougiannis</dc:creator>
  <cp:lastModifiedBy>Alexander Sougiannis</cp:lastModifiedBy>
  <cp:revision>3</cp:revision>
  <dcterms:created xsi:type="dcterms:W3CDTF">2019-06-16T12:22:00Z</dcterms:created>
  <dcterms:modified xsi:type="dcterms:W3CDTF">2019-06-16T12:39:16Z</dcterms:modified>
</cp:coreProperties>
</file>